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BBD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05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D2C-B153-4D78-A5A2-4A0BFF0A0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D6C0-597F-4555-9A73-E1267DAF9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D2C-B153-4D78-A5A2-4A0BFF0A0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D6C0-597F-4555-9A73-E1267DAF9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D2C-B153-4D78-A5A2-4A0BFF0A0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D6C0-597F-4555-9A73-E1267DAF9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D2C-B153-4D78-A5A2-4A0BFF0A0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D6C0-597F-4555-9A73-E1267DAF9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D2C-B153-4D78-A5A2-4A0BFF0A0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D6C0-597F-4555-9A73-E1267DAF9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D2C-B153-4D78-A5A2-4A0BFF0A0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D6C0-597F-4555-9A73-E1267DAF9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D2C-B153-4D78-A5A2-4A0BFF0A0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D6C0-597F-4555-9A73-E1267DAF9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D2C-B153-4D78-A5A2-4A0BFF0A0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D6C0-597F-4555-9A73-E1267DAF9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D2C-B153-4D78-A5A2-4A0BFF0A0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D6C0-597F-4555-9A73-E1267DAF9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D2C-B153-4D78-A5A2-4A0BFF0A0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D6C0-597F-4555-9A73-E1267DAF9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7D2C-B153-4D78-A5A2-4A0BFF0A0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1D6C0-597F-4555-9A73-E1267DAF9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87D2C-B153-4D78-A5A2-4A0BFF0A0F0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1D6C0-597F-4555-9A73-E1267DAF92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5" Type="http://schemas.openxmlformats.org/officeDocument/2006/relationships/slideLayout" Target="../slideLayouts/slideLayout2.xml"/><Relationship Id="rId44" Type="http://schemas.openxmlformats.org/officeDocument/2006/relationships/image" Target="../media/image66.png"/><Relationship Id="rId43" Type="http://schemas.openxmlformats.org/officeDocument/2006/relationships/image" Target="../media/image65.png"/><Relationship Id="rId42" Type="http://schemas.openxmlformats.org/officeDocument/2006/relationships/image" Target="../media/image14.png"/><Relationship Id="rId41" Type="http://schemas.openxmlformats.org/officeDocument/2006/relationships/image" Target="../media/image64.png"/><Relationship Id="rId40" Type="http://schemas.openxmlformats.org/officeDocument/2006/relationships/image" Target="../media/image63.png"/><Relationship Id="rId4" Type="http://schemas.openxmlformats.org/officeDocument/2006/relationships/image" Target="../media/image27.png"/><Relationship Id="rId39" Type="http://schemas.openxmlformats.org/officeDocument/2006/relationships/image" Target="../media/image62.png"/><Relationship Id="rId38" Type="http://schemas.openxmlformats.org/officeDocument/2006/relationships/image" Target="../media/image61.png"/><Relationship Id="rId37" Type="http://schemas.openxmlformats.org/officeDocument/2006/relationships/image" Target="../media/image60.png"/><Relationship Id="rId36" Type="http://schemas.openxmlformats.org/officeDocument/2006/relationships/image" Target="../media/image59.png"/><Relationship Id="rId35" Type="http://schemas.openxmlformats.org/officeDocument/2006/relationships/image" Target="../media/image58.png"/><Relationship Id="rId34" Type="http://schemas.openxmlformats.org/officeDocument/2006/relationships/image" Target="../media/image57.png"/><Relationship Id="rId33" Type="http://schemas.openxmlformats.org/officeDocument/2006/relationships/image" Target="../media/image56.png"/><Relationship Id="rId32" Type="http://schemas.openxmlformats.org/officeDocument/2006/relationships/image" Target="../media/image55.png"/><Relationship Id="rId31" Type="http://schemas.openxmlformats.org/officeDocument/2006/relationships/image" Target="../media/image54.png"/><Relationship Id="rId30" Type="http://schemas.openxmlformats.org/officeDocument/2006/relationships/image" Target="../media/image53.png"/><Relationship Id="rId3" Type="http://schemas.openxmlformats.org/officeDocument/2006/relationships/image" Target="../media/image26.png"/><Relationship Id="rId29" Type="http://schemas.openxmlformats.org/officeDocument/2006/relationships/image" Target="../media/image52.png"/><Relationship Id="rId28" Type="http://schemas.openxmlformats.org/officeDocument/2006/relationships/image" Target="../media/image51.png"/><Relationship Id="rId27" Type="http://schemas.openxmlformats.org/officeDocument/2006/relationships/image" Target="../media/image50.png"/><Relationship Id="rId26" Type="http://schemas.openxmlformats.org/officeDocument/2006/relationships/image" Target="../media/image49.png"/><Relationship Id="rId25" Type="http://schemas.openxmlformats.org/officeDocument/2006/relationships/image" Target="../media/image48.png"/><Relationship Id="rId24" Type="http://schemas.openxmlformats.org/officeDocument/2006/relationships/image" Target="../media/image47.png"/><Relationship Id="rId23" Type="http://schemas.openxmlformats.org/officeDocument/2006/relationships/image" Target="../media/image46.png"/><Relationship Id="rId22" Type="http://schemas.openxmlformats.org/officeDocument/2006/relationships/image" Target="../media/image45.png"/><Relationship Id="rId21" Type="http://schemas.openxmlformats.org/officeDocument/2006/relationships/image" Target="../media/image44.png"/><Relationship Id="rId20" Type="http://schemas.openxmlformats.org/officeDocument/2006/relationships/image" Target="../media/image43.png"/><Relationship Id="rId2" Type="http://schemas.openxmlformats.org/officeDocument/2006/relationships/image" Target="../media/image25.png"/><Relationship Id="rId19" Type="http://schemas.openxmlformats.org/officeDocument/2006/relationships/image" Target="../media/image42.png"/><Relationship Id="rId18" Type="http://schemas.openxmlformats.org/officeDocument/2006/relationships/image" Target="../media/image41.png"/><Relationship Id="rId17" Type="http://schemas.openxmlformats.org/officeDocument/2006/relationships/image" Target="../media/image40.png"/><Relationship Id="rId16" Type="http://schemas.openxmlformats.org/officeDocument/2006/relationships/image" Target="../media/image39.png"/><Relationship Id="rId15" Type="http://schemas.openxmlformats.org/officeDocument/2006/relationships/image" Target="../media/image38.png"/><Relationship Id="rId14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35.png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5.png"/><Relationship Id="rId11" Type="http://schemas.openxmlformats.org/officeDocument/2006/relationships/image" Target="../media/image54.png"/><Relationship Id="rId10" Type="http://schemas.openxmlformats.org/officeDocument/2006/relationships/image" Target="../media/image53.png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椭圆 332"/>
          <p:cNvSpPr/>
          <p:nvPr/>
        </p:nvSpPr>
        <p:spPr>
          <a:xfrm>
            <a:off x="9510649" y="1665760"/>
            <a:ext cx="1483345" cy="52794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46387" y="806782"/>
            <a:ext cx="450249" cy="12493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源数据</a:t>
            </a:r>
            <a:endParaRPr lang="zh-CN" altLang="en-US" sz="1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流程图: 过程 14"/>
          <p:cNvSpPr/>
          <p:nvPr/>
        </p:nvSpPr>
        <p:spPr>
          <a:xfrm>
            <a:off x="1367137" y="1433230"/>
            <a:ext cx="1116419" cy="457196"/>
          </a:xfrm>
          <a:prstGeom prst="flowChartProcess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评分标准</a:t>
            </a:r>
            <a:endParaRPr lang="zh-CN" altLang="en-US" sz="1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7" name="连接符: 肘形 16"/>
          <p:cNvCxnSpPr>
            <a:stCxn id="15" idx="3"/>
            <a:endCxn id="20" idx="0"/>
          </p:cNvCxnSpPr>
          <p:nvPr/>
        </p:nvCxnSpPr>
        <p:spPr>
          <a:xfrm flipH="1">
            <a:off x="1059165" y="1661828"/>
            <a:ext cx="1424391" cy="1076390"/>
          </a:xfrm>
          <a:prstGeom prst="bentConnector4">
            <a:avLst>
              <a:gd name="adj1" fmla="val -16049"/>
              <a:gd name="adj2" fmla="val 409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5" y="2738218"/>
            <a:ext cx="818519" cy="631945"/>
          </a:xfrm>
          <a:prstGeom prst="rect">
            <a:avLst/>
          </a:prstGeom>
        </p:spPr>
      </p:pic>
      <p:cxnSp>
        <p:nvCxnSpPr>
          <p:cNvPr id="22" name="直接箭头连接符 21"/>
          <p:cNvCxnSpPr>
            <a:stCxn id="20" idx="3"/>
            <a:endCxn id="26" idx="1"/>
          </p:cNvCxnSpPr>
          <p:nvPr/>
        </p:nvCxnSpPr>
        <p:spPr>
          <a:xfrm>
            <a:off x="1468424" y="3054191"/>
            <a:ext cx="1119644" cy="79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588068" y="2437514"/>
            <a:ext cx="701750" cy="1249325"/>
          </a:xfrm>
          <a:prstGeom prst="rect">
            <a:avLst/>
          </a:prstGeom>
          <a:solidFill>
            <a:srgbClr val="BBDDD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800718" y="2581054"/>
            <a:ext cx="701750" cy="1249325"/>
          </a:xfrm>
          <a:prstGeom prst="rect">
            <a:avLst/>
          </a:prstGeom>
          <a:solidFill>
            <a:srgbClr val="BBDDD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013368" y="2804337"/>
            <a:ext cx="701750" cy="1249325"/>
          </a:xfrm>
          <a:prstGeom prst="rect">
            <a:avLst/>
          </a:prstGeom>
          <a:solidFill>
            <a:srgbClr val="BBDDDB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初步增强数据</a:t>
            </a:r>
            <a:endParaRPr lang="zh-CN" altLang="en-US" sz="1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9" name="直接箭头连接符 28"/>
          <p:cNvCxnSpPr>
            <a:stCxn id="28" idx="3"/>
            <a:endCxn id="33" idx="1"/>
          </p:cNvCxnSpPr>
          <p:nvPr/>
        </p:nvCxnSpPr>
        <p:spPr>
          <a:xfrm flipV="1">
            <a:off x="3715118" y="3416635"/>
            <a:ext cx="366902" cy="12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柱体 29"/>
          <p:cNvSpPr/>
          <p:nvPr/>
        </p:nvSpPr>
        <p:spPr>
          <a:xfrm>
            <a:off x="4275975" y="2998383"/>
            <a:ext cx="669850" cy="1169579"/>
          </a:xfrm>
          <a:prstGeom prst="can">
            <a:avLst/>
          </a:prstGeom>
          <a:gradFill>
            <a:gsLst>
              <a:gs pos="54000">
                <a:schemeClr val="accent6">
                  <a:lumMod val="20000"/>
                  <a:lumOff val="80000"/>
                </a:schemeClr>
              </a:gs>
              <a:gs pos="74000">
                <a:schemeClr val="bg1">
                  <a:lumMod val="75000"/>
                </a:schemeClr>
              </a:gs>
              <a:gs pos="83000">
                <a:schemeClr val="bg1">
                  <a:lumMod val="65000"/>
                </a:schemeClr>
              </a:gs>
              <a:gs pos="95000">
                <a:schemeClr val="bg1">
                  <a:lumMod val="50000"/>
                </a:schemeClr>
              </a:gs>
            </a:gsLst>
            <a:lin ang="5400000" scaled="1"/>
          </a:gradFill>
          <a:ln>
            <a:solidFill>
              <a:schemeClr val="accent1">
                <a:shade val="15000"/>
                <a:alpha val="92000"/>
              </a:schemeClr>
            </a:solidFill>
          </a:ln>
          <a:scene3d>
            <a:camera prst="orthographicFront"/>
            <a:lightRig rig="chilly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" name="圆柱体 30"/>
          <p:cNvSpPr/>
          <p:nvPr/>
        </p:nvSpPr>
        <p:spPr>
          <a:xfrm>
            <a:off x="5215802" y="2977117"/>
            <a:ext cx="669850" cy="1169579"/>
          </a:xfrm>
          <a:prstGeom prst="can">
            <a:avLst/>
          </a:prstGeom>
          <a:gradFill>
            <a:gsLst>
              <a:gs pos="42000">
                <a:schemeClr val="accent6">
                  <a:lumMod val="60000"/>
                  <a:lumOff val="40000"/>
                </a:schemeClr>
              </a:gs>
              <a:gs pos="74000">
                <a:schemeClr val="bg1">
                  <a:lumMod val="75000"/>
                </a:schemeClr>
              </a:gs>
              <a:gs pos="83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>
            <a:solidFill>
              <a:schemeClr val="accent1">
                <a:shade val="15000"/>
                <a:alpha val="92000"/>
              </a:schemeClr>
            </a:solidFill>
          </a:ln>
          <a:scene3d>
            <a:camera prst="orthographicFront"/>
            <a:lightRig rig="chilly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" name="圆柱体 31"/>
          <p:cNvSpPr/>
          <p:nvPr/>
        </p:nvSpPr>
        <p:spPr>
          <a:xfrm>
            <a:off x="6155629" y="2977116"/>
            <a:ext cx="669850" cy="1169579"/>
          </a:xfrm>
          <a:prstGeom prst="can">
            <a:avLst/>
          </a:prstGeom>
          <a:gradFill>
            <a:gsLst>
              <a:gs pos="39000">
                <a:schemeClr val="accent6">
                  <a:lumMod val="50000"/>
                </a:schemeClr>
              </a:gs>
              <a:gs pos="74000">
                <a:schemeClr val="bg1">
                  <a:lumMod val="75000"/>
                </a:schemeClr>
              </a:gs>
              <a:gs pos="83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  <a:ln>
            <a:solidFill>
              <a:schemeClr val="accent1">
                <a:shade val="15000"/>
                <a:alpha val="92000"/>
              </a:schemeClr>
            </a:solidFill>
          </a:ln>
          <a:scene3d>
            <a:camera prst="orthographicFront"/>
            <a:lightRig rig="chilly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3" name="图文框 32"/>
          <p:cNvSpPr/>
          <p:nvPr/>
        </p:nvSpPr>
        <p:spPr>
          <a:xfrm>
            <a:off x="4082020" y="2551814"/>
            <a:ext cx="3000951" cy="1729642"/>
          </a:xfrm>
          <a:prstGeom prst="frame">
            <a:avLst>
              <a:gd name="adj1" fmla="val 4898"/>
            </a:avLst>
          </a:prstGeom>
          <a:gradFill flip="none" rotWithShape="1">
            <a:gsLst>
              <a:gs pos="0">
                <a:schemeClr val="tx1">
                  <a:lumMod val="65000"/>
                  <a:lumOff val="35000"/>
                  <a:tint val="66000"/>
                  <a:satMod val="160000"/>
                </a:schemeClr>
              </a:gs>
              <a:gs pos="50000">
                <a:schemeClr val="tx1">
                  <a:lumMod val="65000"/>
                  <a:lumOff val="35000"/>
                  <a:tint val="44500"/>
                  <a:satMod val="160000"/>
                </a:schemeClr>
              </a:gs>
              <a:gs pos="100000">
                <a:schemeClr val="tx1">
                  <a:lumMod val="65000"/>
                  <a:lumOff val="3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379" y="3269825"/>
            <a:ext cx="829967" cy="640784"/>
          </a:xfrm>
          <a:prstGeom prst="rect">
            <a:avLst/>
          </a:prstGeom>
        </p:spPr>
      </p:pic>
      <p:cxnSp>
        <p:nvCxnSpPr>
          <p:cNvPr id="39" name="连接符: 肘形 38"/>
          <p:cNvCxnSpPr>
            <a:stCxn id="35" idx="2"/>
            <a:endCxn id="33" idx="2"/>
          </p:cNvCxnSpPr>
          <p:nvPr/>
        </p:nvCxnSpPr>
        <p:spPr>
          <a:xfrm rot="5400000">
            <a:off x="8305507" y="1187599"/>
            <a:ext cx="370847" cy="5816867"/>
          </a:xfrm>
          <a:prstGeom prst="bentConnector3">
            <a:avLst>
              <a:gd name="adj1" fmla="val 1616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肘形 43"/>
          <p:cNvCxnSpPr>
            <a:stCxn id="33" idx="3"/>
            <a:endCxn id="45" idx="1"/>
          </p:cNvCxnSpPr>
          <p:nvPr/>
        </p:nvCxnSpPr>
        <p:spPr>
          <a:xfrm flipV="1">
            <a:off x="7082971" y="1250822"/>
            <a:ext cx="514100" cy="216581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7597071" y="626159"/>
            <a:ext cx="837389" cy="12493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800706" y="806782"/>
            <a:ext cx="837389" cy="12493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高质量</a:t>
            </a:r>
            <a:endParaRPr lang="en-US" altLang="zh-CN" sz="1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</a:t>
            </a:r>
            <a:endParaRPr lang="zh-CN" altLang="en-US" sz="1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70" name="直接箭头连接符 69"/>
          <p:cNvCxnSpPr>
            <a:stCxn id="245" idx="3"/>
            <a:endCxn id="35" idx="1"/>
          </p:cNvCxnSpPr>
          <p:nvPr/>
        </p:nvCxnSpPr>
        <p:spPr>
          <a:xfrm flipV="1">
            <a:off x="8545372" y="3590217"/>
            <a:ext cx="2439007" cy="104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箭头: 上弧形 83"/>
          <p:cNvSpPr/>
          <p:nvPr/>
        </p:nvSpPr>
        <p:spPr>
          <a:xfrm>
            <a:off x="4815716" y="2695354"/>
            <a:ext cx="669850" cy="269002"/>
          </a:xfrm>
          <a:prstGeom prst="curvedDownArrow">
            <a:avLst>
              <a:gd name="adj1" fmla="val 25000"/>
              <a:gd name="adj2" fmla="val 55331"/>
              <a:gd name="adj3" fmla="val 45422"/>
            </a:avLst>
          </a:prstGeom>
          <a:solidFill>
            <a:schemeClr val="accent3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5" name="箭头: 上弧形 84"/>
          <p:cNvSpPr/>
          <p:nvPr/>
        </p:nvSpPr>
        <p:spPr>
          <a:xfrm>
            <a:off x="5679473" y="2707840"/>
            <a:ext cx="669850" cy="269002"/>
          </a:xfrm>
          <a:prstGeom prst="curvedDownArrow">
            <a:avLst>
              <a:gd name="adj1" fmla="val 25000"/>
              <a:gd name="adj2" fmla="val 50000"/>
              <a:gd name="adj3" fmla="val 4542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3" name="流程图: 多文档 92"/>
          <p:cNvSpPr/>
          <p:nvPr/>
        </p:nvSpPr>
        <p:spPr>
          <a:xfrm>
            <a:off x="2297727" y="933461"/>
            <a:ext cx="1429673" cy="382773"/>
          </a:xfrm>
          <a:prstGeom prst="flowChartMultidocumen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生成提示词</a:t>
            </a:r>
            <a:endParaRPr lang="zh-CN" altLang="en-US" sz="1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9777133" y="413388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</a:rPr>
              <a:t>改写</a:t>
            </a:r>
            <a:endParaRPr lang="zh-CN" altLang="en-US" sz="1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1541336" y="310885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</a:rPr>
              <a:t>文本生成</a:t>
            </a:r>
            <a:endParaRPr lang="zh-CN" altLang="en-US" sz="1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07" name="连接符: 肘形 106"/>
          <p:cNvCxnSpPr>
            <a:stCxn id="93" idx="2"/>
            <a:endCxn id="20" idx="0"/>
          </p:cNvCxnSpPr>
          <p:nvPr/>
        </p:nvCxnSpPr>
        <p:spPr>
          <a:xfrm rot="5400000">
            <a:off x="1267917" y="1092987"/>
            <a:ext cx="1436480" cy="1853983"/>
          </a:xfrm>
          <a:prstGeom prst="bentConnector3">
            <a:avLst>
              <a:gd name="adj1" fmla="val 5553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流程图: 多文档 112"/>
          <p:cNvSpPr/>
          <p:nvPr/>
        </p:nvSpPr>
        <p:spPr>
          <a:xfrm>
            <a:off x="8955556" y="2931514"/>
            <a:ext cx="1627449" cy="382773"/>
          </a:xfrm>
          <a:prstGeom prst="flowChartMultidocumen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改写提示词</a:t>
            </a:r>
            <a:endParaRPr lang="zh-CN" altLang="en-US" sz="1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30" name="连接符: 肘形 129"/>
          <p:cNvCxnSpPr>
            <a:stCxn id="113" idx="0"/>
            <a:endCxn id="35" idx="1"/>
          </p:cNvCxnSpPr>
          <p:nvPr/>
        </p:nvCxnSpPr>
        <p:spPr>
          <a:xfrm rot="16200000" flipH="1">
            <a:off x="10103459" y="2709297"/>
            <a:ext cx="658703" cy="1103136"/>
          </a:xfrm>
          <a:prstGeom prst="bentConnector4">
            <a:avLst>
              <a:gd name="adj1" fmla="val -34705"/>
              <a:gd name="adj2" fmla="val 8180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>
            <a:stCxn id="47" idx="3"/>
          </p:cNvCxnSpPr>
          <p:nvPr/>
        </p:nvCxnSpPr>
        <p:spPr>
          <a:xfrm flipV="1">
            <a:off x="8638095" y="1423462"/>
            <a:ext cx="774316" cy="79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矩形: 圆角 142"/>
          <p:cNvSpPr/>
          <p:nvPr/>
        </p:nvSpPr>
        <p:spPr>
          <a:xfrm>
            <a:off x="2463537" y="2263215"/>
            <a:ext cx="6415419" cy="2179320"/>
          </a:xfrm>
          <a:prstGeom prst="roundRect">
            <a:avLst>
              <a:gd name="adj" fmla="val 8884"/>
            </a:avLst>
          </a:prstGeom>
          <a:noFill/>
          <a:ln w="381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4988417" y="1733455"/>
            <a:ext cx="1398496" cy="3790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II</a:t>
            </a:r>
            <a:r>
              <a:rPr lang="en-US" altLang="zh-CN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数据蒸馏</a:t>
            </a:r>
            <a:endParaRPr lang="zh-CN" altLang="en-US" sz="1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5" name="矩形: 圆角 144"/>
          <p:cNvSpPr/>
          <p:nvPr/>
        </p:nvSpPr>
        <p:spPr>
          <a:xfrm>
            <a:off x="265814" y="626159"/>
            <a:ext cx="3575395" cy="4065112"/>
          </a:xfrm>
          <a:prstGeom prst="roundRect">
            <a:avLst>
              <a:gd name="adj" fmla="val 4713"/>
            </a:avLst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6" name="矩形: 圆角 145"/>
          <p:cNvSpPr/>
          <p:nvPr/>
        </p:nvSpPr>
        <p:spPr>
          <a:xfrm>
            <a:off x="3971154" y="2437514"/>
            <a:ext cx="7955032" cy="2253757"/>
          </a:xfrm>
          <a:prstGeom prst="roundRect">
            <a:avLst>
              <a:gd name="adj" fmla="val 4939"/>
            </a:avLst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57" name="图片 1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8" y="4104065"/>
            <a:ext cx="440938" cy="491432"/>
          </a:xfrm>
          <a:prstGeom prst="rect">
            <a:avLst/>
          </a:prstGeom>
        </p:spPr>
      </p:pic>
      <p:sp>
        <p:nvSpPr>
          <p:cNvPr id="178" name="椭圆 177"/>
          <p:cNvSpPr/>
          <p:nvPr/>
        </p:nvSpPr>
        <p:spPr>
          <a:xfrm>
            <a:off x="9967496" y="1508276"/>
            <a:ext cx="243169" cy="2337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椭圆 178"/>
          <p:cNvSpPr/>
          <p:nvPr/>
        </p:nvSpPr>
        <p:spPr>
          <a:xfrm>
            <a:off x="9724327" y="1254341"/>
            <a:ext cx="243169" cy="2337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椭圆 179"/>
          <p:cNvSpPr/>
          <p:nvPr/>
        </p:nvSpPr>
        <p:spPr>
          <a:xfrm>
            <a:off x="9552884" y="1733445"/>
            <a:ext cx="243169" cy="2337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/>
          <p:cNvSpPr/>
          <p:nvPr/>
        </p:nvSpPr>
        <p:spPr>
          <a:xfrm>
            <a:off x="10270552" y="1836119"/>
            <a:ext cx="243169" cy="2337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椭圆 181"/>
          <p:cNvSpPr/>
          <p:nvPr/>
        </p:nvSpPr>
        <p:spPr>
          <a:xfrm>
            <a:off x="10237740" y="1321637"/>
            <a:ext cx="243169" cy="2337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椭圆 182"/>
          <p:cNvSpPr/>
          <p:nvPr/>
        </p:nvSpPr>
        <p:spPr>
          <a:xfrm>
            <a:off x="9412411" y="1009219"/>
            <a:ext cx="243169" cy="2337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" name="椭圆 183"/>
          <p:cNvSpPr/>
          <p:nvPr/>
        </p:nvSpPr>
        <p:spPr>
          <a:xfrm>
            <a:off x="9948800" y="758801"/>
            <a:ext cx="243169" cy="2337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椭圆 184"/>
          <p:cNvSpPr/>
          <p:nvPr/>
        </p:nvSpPr>
        <p:spPr>
          <a:xfrm>
            <a:off x="10320872" y="928364"/>
            <a:ext cx="243169" cy="23370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矩形 189"/>
          <p:cNvSpPr/>
          <p:nvPr/>
        </p:nvSpPr>
        <p:spPr>
          <a:xfrm>
            <a:off x="1293493" y="4770096"/>
            <a:ext cx="1398496" cy="3790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I.</a:t>
            </a:r>
            <a:r>
              <a:rPr lang="zh-CN" altLang="en-US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数据增强</a:t>
            </a:r>
            <a:endParaRPr lang="zh-CN" altLang="en-US" sz="1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1" name="矩形 190"/>
          <p:cNvSpPr/>
          <p:nvPr/>
        </p:nvSpPr>
        <p:spPr>
          <a:xfrm>
            <a:off x="7316517" y="4770096"/>
            <a:ext cx="1398496" cy="3790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III</a:t>
            </a:r>
            <a:r>
              <a:rPr lang="en-US" altLang="zh-CN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数据改写</a:t>
            </a:r>
            <a:endParaRPr lang="zh-CN" altLang="en-US" sz="1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26" name="图片 2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184" y="3283327"/>
            <a:ext cx="454364" cy="774852"/>
          </a:xfrm>
          <a:prstGeom prst="rect">
            <a:avLst/>
          </a:prstGeom>
        </p:spPr>
      </p:pic>
      <p:pic>
        <p:nvPicPr>
          <p:cNvPr id="229" name="图片 2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757" y="3269825"/>
            <a:ext cx="454364" cy="774852"/>
          </a:xfrm>
          <a:prstGeom prst="rect">
            <a:avLst/>
          </a:prstGeom>
        </p:spPr>
      </p:pic>
      <p:pic>
        <p:nvPicPr>
          <p:cNvPr id="230" name="图片 2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494" y="3262745"/>
            <a:ext cx="454364" cy="774852"/>
          </a:xfrm>
          <a:prstGeom prst="rect">
            <a:avLst/>
          </a:prstGeom>
        </p:spPr>
      </p:pic>
      <p:cxnSp>
        <p:nvCxnSpPr>
          <p:cNvPr id="240" name="直接箭头连接符 239"/>
          <p:cNvCxnSpPr>
            <a:stCxn id="33" idx="3"/>
            <a:endCxn id="244" idx="1"/>
          </p:cNvCxnSpPr>
          <p:nvPr/>
        </p:nvCxnSpPr>
        <p:spPr>
          <a:xfrm>
            <a:off x="7082971" y="3416635"/>
            <a:ext cx="514100" cy="33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矩形 243"/>
          <p:cNvSpPr/>
          <p:nvPr/>
        </p:nvSpPr>
        <p:spPr>
          <a:xfrm>
            <a:off x="7597071" y="2795352"/>
            <a:ext cx="744666" cy="12493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5" name="矩形 244"/>
          <p:cNvSpPr/>
          <p:nvPr/>
        </p:nvSpPr>
        <p:spPr>
          <a:xfrm>
            <a:off x="7800706" y="2975975"/>
            <a:ext cx="744666" cy="12493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低质量数据</a:t>
            </a:r>
            <a:endParaRPr lang="zh-CN" altLang="en-US" sz="1400" b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57" name="图片 2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545" y="2525860"/>
            <a:ext cx="475763" cy="475763"/>
          </a:xfrm>
          <a:prstGeom prst="rect">
            <a:avLst/>
          </a:prstGeom>
        </p:spPr>
      </p:pic>
      <p:cxnSp>
        <p:nvCxnSpPr>
          <p:cNvPr id="260" name="直接连接符 259"/>
          <p:cNvCxnSpPr>
            <a:stCxn id="183" idx="5"/>
            <a:endCxn id="180" idx="7"/>
          </p:cNvCxnSpPr>
          <p:nvPr/>
        </p:nvCxnSpPr>
        <p:spPr>
          <a:xfrm>
            <a:off x="9619969" y="1208700"/>
            <a:ext cx="140473" cy="558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连接符 262"/>
          <p:cNvCxnSpPr>
            <a:stCxn id="179" idx="3"/>
            <a:endCxn id="180" idx="7"/>
          </p:cNvCxnSpPr>
          <p:nvPr/>
        </p:nvCxnSpPr>
        <p:spPr>
          <a:xfrm>
            <a:off x="9759938" y="1453822"/>
            <a:ext cx="504" cy="313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直接连接符 263"/>
          <p:cNvCxnSpPr>
            <a:stCxn id="182" idx="4"/>
            <a:endCxn id="181" idx="1"/>
          </p:cNvCxnSpPr>
          <p:nvPr/>
        </p:nvCxnSpPr>
        <p:spPr>
          <a:xfrm flipH="1">
            <a:off x="10306163" y="1555344"/>
            <a:ext cx="53162" cy="315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直接连接符 264"/>
          <p:cNvCxnSpPr>
            <a:stCxn id="178" idx="6"/>
            <a:endCxn id="181" idx="1"/>
          </p:cNvCxnSpPr>
          <p:nvPr/>
        </p:nvCxnSpPr>
        <p:spPr>
          <a:xfrm>
            <a:off x="10210665" y="1625130"/>
            <a:ext cx="95498" cy="245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接连接符 265"/>
          <p:cNvCxnSpPr>
            <a:stCxn id="183" idx="5"/>
            <a:endCxn id="179" idx="1"/>
          </p:cNvCxnSpPr>
          <p:nvPr/>
        </p:nvCxnSpPr>
        <p:spPr>
          <a:xfrm>
            <a:off x="9619969" y="1208700"/>
            <a:ext cx="139969" cy="79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>
            <a:stCxn id="184" idx="4"/>
            <a:endCxn id="185" idx="2"/>
          </p:cNvCxnSpPr>
          <p:nvPr/>
        </p:nvCxnSpPr>
        <p:spPr>
          <a:xfrm>
            <a:off x="10070385" y="992508"/>
            <a:ext cx="250487" cy="52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接连接符 267"/>
          <p:cNvCxnSpPr>
            <a:stCxn id="178" idx="1"/>
            <a:endCxn id="180" idx="7"/>
          </p:cNvCxnSpPr>
          <p:nvPr/>
        </p:nvCxnSpPr>
        <p:spPr>
          <a:xfrm flipH="1">
            <a:off x="9760442" y="1542502"/>
            <a:ext cx="242665" cy="22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/>
          <p:cNvCxnSpPr>
            <a:stCxn id="184" idx="4"/>
            <a:endCxn id="183" idx="5"/>
          </p:cNvCxnSpPr>
          <p:nvPr/>
        </p:nvCxnSpPr>
        <p:spPr>
          <a:xfrm flipH="1">
            <a:off x="9619969" y="992508"/>
            <a:ext cx="450416" cy="216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接连接符 269"/>
          <p:cNvCxnSpPr>
            <a:stCxn id="182" idx="4"/>
            <a:endCxn id="178" idx="6"/>
          </p:cNvCxnSpPr>
          <p:nvPr/>
        </p:nvCxnSpPr>
        <p:spPr>
          <a:xfrm flipH="1">
            <a:off x="10210665" y="1555344"/>
            <a:ext cx="148660" cy="69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接连接符 270"/>
          <p:cNvCxnSpPr>
            <a:stCxn id="181" idx="1"/>
            <a:endCxn id="180" idx="7"/>
          </p:cNvCxnSpPr>
          <p:nvPr/>
        </p:nvCxnSpPr>
        <p:spPr>
          <a:xfrm flipH="1" flipV="1">
            <a:off x="9760442" y="1767671"/>
            <a:ext cx="545721" cy="10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/>
          <p:cNvCxnSpPr>
            <a:stCxn id="184" idx="4"/>
            <a:endCxn id="179" idx="7"/>
          </p:cNvCxnSpPr>
          <p:nvPr/>
        </p:nvCxnSpPr>
        <p:spPr>
          <a:xfrm flipH="1">
            <a:off x="9931885" y="992508"/>
            <a:ext cx="138500" cy="296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接连接符 272"/>
          <p:cNvCxnSpPr>
            <a:stCxn id="185" idx="2"/>
            <a:endCxn id="179" idx="7"/>
          </p:cNvCxnSpPr>
          <p:nvPr/>
        </p:nvCxnSpPr>
        <p:spPr>
          <a:xfrm flipH="1">
            <a:off x="9931885" y="1045218"/>
            <a:ext cx="388987" cy="243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连接符 273"/>
          <p:cNvCxnSpPr>
            <a:stCxn id="185" idx="4"/>
            <a:endCxn id="182" idx="0"/>
          </p:cNvCxnSpPr>
          <p:nvPr/>
        </p:nvCxnSpPr>
        <p:spPr>
          <a:xfrm flipH="1">
            <a:off x="10359325" y="1162071"/>
            <a:ext cx="83132" cy="159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接连接符 274"/>
          <p:cNvCxnSpPr>
            <a:stCxn id="178" idx="1"/>
            <a:endCxn id="179" idx="5"/>
          </p:cNvCxnSpPr>
          <p:nvPr/>
        </p:nvCxnSpPr>
        <p:spPr>
          <a:xfrm flipH="1" flipV="1">
            <a:off x="9931885" y="1453822"/>
            <a:ext cx="71222" cy="88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直接连接符 326"/>
          <p:cNvCxnSpPr>
            <a:stCxn id="179" idx="0"/>
            <a:endCxn id="182" idx="0"/>
          </p:cNvCxnSpPr>
          <p:nvPr/>
        </p:nvCxnSpPr>
        <p:spPr>
          <a:xfrm>
            <a:off x="9845912" y="1254341"/>
            <a:ext cx="513413" cy="67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1" name="图片 3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605" y="1545665"/>
            <a:ext cx="867907" cy="212790"/>
          </a:xfrm>
          <a:prstGeom prst="rect">
            <a:avLst/>
          </a:prstGeom>
        </p:spPr>
      </p:pic>
      <p:sp>
        <p:nvSpPr>
          <p:cNvPr id="332" name="文本框 331"/>
          <p:cNvSpPr txBox="1"/>
          <p:nvPr/>
        </p:nvSpPr>
        <p:spPr>
          <a:xfrm>
            <a:off x="8735293" y="108317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楷体" panose="02010609060101010101" pitchFamily="49" charset="-122"/>
                <a:ea typeface="楷体" panose="02010609060101010101" pitchFamily="49" charset="-122"/>
              </a:rPr>
              <a:t>训练</a:t>
            </a:r>
            <a:endParaRPr lang="zh-CN" altLang="en-US" sz="1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45" name="图片 3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44688" y="3381035"/>
            <a:ext cx="71765" cy="71198"/>
          </a:xfrm>
          <a:prstGeom prst="rect">
            <a:avLst/>
          </a:prstGeom>
        </p:spPr>
      </p:pic>
      <p:pic>
        <p:nvPicPr>
          <p:cNvPr id="346" name="图片 3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59143" y="3381035"/>
            <a:ext cx="71724" cy="71157"/>
          </a:xfrm>
          <a:prstGeom prst="rect">
            <a:avLst/>
          </a:prstGeom>
        </p:spPr>
      </p:pic>
      <p:pic>
        <p:nvPicPr>
          <p:cNvPr id="352" name="图片 3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872" y="4123304"/>
            <a:ext cx="312785" cy="3127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1325091" y="999133"/>
            <a:ext cx="9978887" cy="2804241"/>
          </a:xfrm>
          <a:prstGeom prst="roundRect">
            <a:avLst>
              <a:gd name="adj" fmla="val 8762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99376"/>
            <a:ext cx="1815485" cy="2571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39485" y="1326301"/>
            <a:ext cx="7964493" cy="40329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39485" y="1626949"/>
            <a:ext cx="7452714" cy="39654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85" y="1923272"/>
            <a:ext cx="7235925" cy="3611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39485" y="2188780"/>
            <a:ext cx="7733884" cy="38335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85" y="2526974"/>
            <a:ext cx="4386532" cy="29415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742" y="3210103"/>
            <a:ext cx="908316" cy="22201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0062" y="3127915"/>
            <a:ext cx="6626015" cy="3863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888022" y="1085732"/>
            <a:ext cx="10779616" cy="2888974"/>
          </a:xfrm>
          <a:prstGeom prst="roundRect">
            <a:avLst>
              <a:gd name="adj" fmla="val 8762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92" y="1504027"/>
            <a:ext cx="2266281" cy="18842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37892" y="1419772"/>
            <a:ext cx="7466086" cy="36684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892" y="1685666"/>
            <a:ext cx="7397019" cy="36684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867" y="2064139"/>
            <a:ext cx="316246" cy="4571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2311" y="2530219"/>
            <a:ext cx="2562162" cy="19975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32235" y="2433104"/>
            <a:ext cx="7391362" cy="3668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35" y="2704811"/>
            <a:ext cx="5795493" cy="34134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28704" y="3365609"/>
            <a:ext cx="2105769" cy="19359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02944" y="3293886"/>
            <a:ext cx="7616323" cy="366841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172311" y="1313645"/>
            <a:ext cx="10246956" cy="94782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172311" y="2401572"/>
            <a:ext cx="10246956" cy="69233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172310" y="3249223"/>
            <a:ext cx="10246956" cy="411252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-348421" y="596335"/>
            <a:ext cx="12763149" cy="1067365"/>
          </a:xfrm>
          <a:prstGeom prst="roundRect">
            <a:avLst>
              <a:gd name="adj" fmla="val 8762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806"/>
            <a:ext cx="1744519" cy="2470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15803" y="675122"/>
            <a:ext cx="10174619" cy="4217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21014" y="903973"/>
            <a:ext cx="10181561" cy="4369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8794" y="1249520"/>
            <a:ext cx="1774124" cy="221708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-348420" y="1902606"/>
            <a:ext cx="4136756" cy="4393955"/>
          </a:xfrm>
          <a:prstGeom prst="roundRect">
            <a:avLst>
              <a:gd name="adj" fmla="val 8762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9208" y="2258626"/>
            <a:ext cx="1301632" cy="19795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7719" y="2265158"/>
            <a:ext cx="1962150" cy="18328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109" y="2448438"/>
            <a:ext cx="2105471" cy="19111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100" y="3279911"/>
            <a:ext cx="1089759" cy="19088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5772" y="3279911"/>
            <a:ext cx="1962150" cy="18328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72" y="3459305"/>
            <a:ext cx="2105471" cy="19111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41" y="3655406"/>
            <a:ext cx="2235200" cy="17970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5772" y="3859324"/>
            <a:ext cx="2257871" cy="18423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72" y="4037169"/>
            <a:ext cx="806295" cy="145187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87138" y="4411313"/>
            <a:ext cx="1479562" cy="197198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6108" y="4421991"/>
            <a:ext cx="2105471" cy="180499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108" y="4632467"/>
            <a:ext cx="1479562" cy="17298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854" y="5228256"/>
            <a:ext cx="1233570" cy="194606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9667" y="5253589"/>
            <a:ext cx="2105471" cy="180499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05" y="5463605"/>
            <a:ext cx="2275667" cy="180498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60" y="5673620"/>
            <a:ext cx="2321556" cy="174798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-348421" y="4172078"/>
            <a:ext cx="4136755" cy="176727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: 圆角 62"/>
          <p:cNvSpPr/>
          <p:nvPr/>
        </p:nvSpPr>
        <p:spPr>
          <a:xfrm>
            <a:off x="3951636" y="1902606"/>
            <a:ext cx="4140020" cy="4393956"/>
          </a:xfrm>
          <a:prstGeom prst="roundRect">
            <a:avLst>
              <a:gd name="adj" fmla="val 8762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91332" y="2258626"/>
            <a:ext cx="1297254" cy="197959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63112" y="3289558"/>
            <a:ext cx="1123511" cy="197958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918" y="4410932"/>
            <a:ext cx="1479562" cy="197959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016" y="5205693"/>
            <a:ext cx="1233570" cy="195881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3951636" y="4182151"/>
            <a:ext cx="4136756" cy="17770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78" y="2265158"/>
            <a:ext cx="2287218" cy="183280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36720" y="3470793"/>
            <a:ext cx="2287218" cy="189098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986" y="3293763"/>
            <a:ext cx="2287218" cy="183280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986" y="3670266"/>
            <a:ext cx="2108584" cy="190172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720" y="3869398"/>
            <a:ext cx="787400" cy="130586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83" y="4421057"/>
            <a:ext cx="2257871" cy="177708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83" y="5199719"/>
            <a:ext cx="2156154" cy="177708"/>
          </a:xfrm>
          <a:prstGeom prst="rect">
            <a:avLst/>
          </a:prstGeom>
        </p:spPr>
      </p:pic>
      <p:pic>
        <p:nvPicPr>
          <p:cNvPr id="85" name="图片 84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183" y="5394963"/>
            <a:ext cx="2142668" cy="150353"/>
          </a:xfrm>
          <a:prstGeom prst="rect">
            <a:avLst/>
          </a:prstGeom>
        </p:spPr>
      </p:pic>
      <p:sp>
        <p:nvSpPr>
          <p:cNvPr id="86" name="矩形: 圆角 85"/>
          <p:cNvSpPr/>
          <p:nvPr/>
        </p:nvSpPr>
        <p:spPr>
          <a:xfrm>
            <a:off x="8274707" y="1902606"/>
            <a:ext cx="4140021" cy="4393957"/>
          </a:xfrm>
          <a:prstGeom prst="roundRect">
            <a:avLst>
              <a:gd name="adj" fmla="val 8762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64999" y="2258628"/>
            <a:ext cx="1203857" cy="197958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21843" y="3319016"/>
            <a:ext cx="1040962" cy="197958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03161" y="4410933"/>
            <a:ext cx="1359644" cy="195881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73888" y="5226981"/>
            <a:ext cx="1144264" cy="195881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848" y="2267669"/>
            <a:ext cx="2320367" cy="178259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11848" y="2454056"/>
            <a:ext cx="2320367" cy="187355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848" y="2655450"/>
            <a:ext cx="2391410" cy="189969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847" y="2834006"/>
            <a:ext cx="2485977" cy="188896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075" y="3020377"/>
            <a:ext cx="620330" cy="118671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11848" y="3477043"/>
            <a:ext cx="2320367" cy="187355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848" y="3678437"/>
            <a:ext cx="2391410" cy="189969"/>
          </a:xfrm>
          <a:prstGeom prst="rect">
            <a:avLst/>
          </a:prstGeom>
        </p:spPr>
      </p:pic>
      <p:pic>
        <p:nvPicPr>
          <p:cNvPr id="103" name="图片 102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847" y="3856993"/>
            <a:ext cx="2485977" cy="188896"/>
          </a:xfrm>
          <a:prstGeom prst="rect">
            <a:avLst/>
          </a:prstGeom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075" y="4052648"/>
            <a:ext cx="654256" cy="125161"/>
          </a:xfrm>
          <a:prstGeom prst="rect">
            <a:avLst/>
          </a:prstGeom>
        </p:spPr>
      </p:pic>
      <p:pic>
        <p:nvPicPr>
          <p:cNvPr id="107" name="图片 10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9912" y="3309703"/>
            <a:ext cx="2320367" cy="176942"/>
          </a:xfrm>
          <a:prstGeom prst="rect">
            <a:avLst/>
          </a:prstGeom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552" y="4383884"/>
            <a:ext cx="2463039" cy="203001"/>
          </a:xfrm>
          <a:prstGeom prst="rect">
            <a:avLst/>
          </a:prstGeom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62795" y="4586885"/>
            <a:ext cx="2320367" cy="187355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795" y="4788279"/>
            <a:ext cx="2391410" cy="189969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795" y="4995241"/>
            <a:ext cx="1227263" cy="166840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27383" y="5205693"/>
            <a:ext cx="2463039" cy="201744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74626" y="5408066"/>
            <a:ext cx="2320367" cy="18735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26" y="5609460"/>
            <a:ext cx="2391410" cy="189969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626" y="5816422"/>
            <a:ext cx="1227263" cy="166840"/>
          </a:xfrm>
          <a:prstGeom prst="rect">
            <a:avLst/>
          </a:prstGeom>
        </p:spPr>
      </p:pic>
      <p:sp>
        <p:nvSpPr>
          <p:cNvPr id="118" name="矩形 117"/>
          <p:cNvSpPr/>
          <p:nvPr/>
        </p:nvSpPr>
        <p:spPr>
          <a:xfrm>
            <a:off x="8302758" y="4181732"/>
            <a:ext cx="4111970" cy="17770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: 圆角 118"/>
          <p:cNvSpPr/>
          <p:nvPr/>
        </p:nvSpPr>
        <p:spPr>
          <a:xfrm>
            <a:off x="-348421" y="6583362"/>
            <a:ext cx="12763149" cy="872029"/>
          </a:xfrm>
          <a:prstGeom prst="roundRect">
            <a:avLst>
              <a:gd name="adj" fmla="val 8762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0" name="图片 119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6" y="6782307"/>
            <a:ext cx="944204" cy="230789"/>
          </a:xfrm>
          <a:prstGeom prst="rect">
            <a:avLst/>
          </a:prstGeom>
        </p:spPr>
      </p:pic>
      <p:pic>
        <p:nvPicPr>
          <p:cNvPr id="124" name="图片 123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18862" y="6687506"/>
            <a:ext cx="9973138" cy="438463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37" y="7053666"/>
            <a:ext cx="4065557" cy="3144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: 圆角 3"/>
          <p:cNvSpPr/>
          <p:nvPr/>
        </p:nvSpPr>
        <p:spPr>
          <a:xfrm>
            <a:off x="167640" y="241935"/>
            <a:ext cx="11562715" cy="882015"/>
          </a:xfrm>
          <a:prstGeom prst="roundRect">
            <a:avLst>
              <a:gd name="adj" fmla="val 8762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12" name="矩形: 圆角 11"/>
          <p:cNvSpPr/>
          <p:nvPr/>
        </p:nvSpPr>
        <p:spPr>
          <a:xfrm>
            <a:off x="165735" y="1231900"/>
            <a:ext cx="3717290" cy="4394200"/>
          </a:xfrm>
          <a:prstGeom prst="roundRect">
            <a:avLst>
              <a:gd name="adj" fmla="val 8762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5142" y="1588066"/>
            <a:ext cx="1301632" cy="19795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9450" y="2609351"/>
            <a:ext cx="1089759" cy="190882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7212" y="3740753"/>
            <a:ext cx="1479562" cy="197198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3204" y="4557696"/>
            <a:ext cx="1233570" cy="194606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165735" y="3501390"/>
            <a:ext cx="3717290" cy="17653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63" name="矩形: 圆角 62"/>
          <p:cNvSpPr/>
          <p:nvPr/>
        </p:nvSpPr>
        <p:spPr>
          <a:xfrm>
            <a:off x="4171315" y="1208405"/>
            <a:ext cx="3601085" cy="4394200"/>
          </a:xfrm>
          <a:prstGeom prst="roundRect">
            <a:avLst>
              <a:gd name="adj" fmla="val 8762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11042" y="1564571"/>
            <a:ext cx="1297254" cy="197959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2822" y="2595503"/>
            <a:ext cx="1123511" cy="197958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628" y="3716877"/>
            <a:ext cx="1479562" cy="197959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726" y="4511638"/>
            <a:ext cx="1233570" cy="195881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4171315" y="3488055"/>
            <a:ext cx="3597910" cy="1778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86" name="矩形: 圆角 85"/>
          <p:cNvSpPr/>
          <p:nvPr/>
        </p:nvSpPr>
        <p:spPr>
          <a:xfrm>
            <a:off x="8059420" y="1231900"/>
            <a:ext cx="3667125" cy="4394200"/>
          </a:xfrm>
          <a:prstGeom prst="roundRect">
            <a:avLst>
              <a:gd name="adj" fmla="val 8762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49734" y="1588068"/>
            <a:ext cx="1203857" cy="197958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06578" y="2648456"/>
            <a:ext cx="1040962" cy="197958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87896" y="3740373"/>
            <a:ext cx="1359644" cy="195881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58623" y="4556421"/>
            <a:ext cx="1144264" cy="195881"/>
          </a:xfrm>
          <a:prstGeom prst="rect">
            <a:avLst/>
          </a:prstGeom>
        </p:spPr>
      </p:pic>
      <p:sp>
        <p:nvSpPr>
          <p:cNvPr id="118" name="矩形 117"/>
          <p:cNvSpPr/>
          <p:nvPr/>
        </p:nvSpPr>
        <p:spPr>
          <a:xfrm>
            <a:off x="8087360" y="3510915"/>
            <a:ext cx="3642995" cy="17780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/>
          </a:p>
        </p:txBody>
      </p:sp>
      <p:sp>
        <p:nvSpPr>
          <p:cNvPr id="119" name="矩形: 圆角 118"/>
          <p:cNvSpPr/>
          <p:nvPr/>
        </p:nvSpPr>
        <p:spPr>
          <a:xfrm>
            <a:off x="167640" y="5858510"/>
            <a:ext cx="11562080" cy="567055"/>
          </a:xfrm>
          <a:prstGeom prst="roundRect">
            <a:avLst>
              <a:gd name="adj" fmla="val 8762"/>
            </a:avLst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87325" y="404495"/>
            <a:ext cx="115423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1600"/>
              <a:t>系统提示词：</a:t>
            </a:r>
            <a:r>
              <a:rPr lang="en-US" altLang="zh-CN" sz="1600"/>
              <a:t> </a:t>
            </a:r>
            <a:r>
              <a:rPr lang="zh-CN" altLang="en-US" sz="1600"/>
              <a:t>你将扮演一名英语学习者。现在你需要根据给定文章的分数来修改文章，使其符合相应的评分标准。给定文章的分数范围为</a:t>
            </a:r>
            <a:r>
              <a:rPr lang="en-US" altLang="zh-CN" sz="1600"/>
              <a:t>1-5</a:t>
            </a:r>
            <a:r>
              <a:rPr lang="zh-CN" altLang="en-US" sz="1600"/>
              <a:t>。具体来说，你需要根据以下要求修改一些词汇或句子：</a:t>
            </a:r>
            <a:endParaRPr lang="zh-CN" altLang="en-US" sz="1600"/>
          </a:p>
        </p:txBody>
      </p:sp>
      <p:sp>
        <p:nvSpPr>
          <p:cNvPr id="8" name="文本框 7"/>
          <p:cNvSpPr txBox="1"/>
          <p:nvPr/>
        </p:nvSpPr>
        <p:spPr>
          <a:xfrm>
            <a:off x="281940" y="5995670"/>
            <a:ext cx="12047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just">
              <a:buClrTx/>
              <a:buSzTx/>
              <a:buFontTx/>
            </a:pPr>
            <a:r>
              <a:rPr lang="zh-CN" altLang="en-US" sz="1600">
                <a:sym typeface="+mn-ea"/>
              </a:rPr>
              <a:t>提示词：</a:t>
            </a:r>
            <a:r>
              <a:rPr lang="zh-CN" altLang="en-US" sz="1600">
                <a:sym typeface="+mn-ea"/>
              </a:rPr>
              <a:t> </a:t>
            </a:r>
            <a:r>
              <a:rPr lang="zh-CN" altLang="en-US" sz="1600">
                <a:sym typeface="+mn-ea"/>
              </a:rPr>
              <a:t>记住，你只能修改文章的词汇、连接词结构或语法错误。以下是需要修改的文章及其分数</a:t>
            </a:r>
            <a:r>
              <a:rPr lang="zh-CN" altLang="en-US" sz="1600">
                <a:sym typeface="+mn-ea"/>
              </a:rPr>
              <a:t>:</a:t>
            </a:r>
            <a:r>
              <a:rPr lang="zh-CN" altLang="en-US" sz="1600">
                <a:sym typeface="+mn-ea"/>
              </a:rPr>
              <a:t>{</a:t>
            </a:r>
            <a:r>
              <a:rPr lang="zh-CN" altLang="en-US" sz="1600">
                <a:sym typeface="+mn-ea"/>
              </a:rPr>
              <a:t>text</a:t>
            </a:r>
            <a:r>
              <a:rPr lang="zh-CN" altLang="en-US" sz="1600">
                <a:sym typeface="+mn-ea"/>
              </a:rPr>
              <a:t>}，</a:t>
            </a:r>
            <a:r>
              <a:rPr lang="zh-CN" altLang="en-US" sz="1600">
                <a:sym typeface="+mn-ea"/>
              </a:rPr>
              <a:t>{</a:t>
            </a:r>
            <a:r>
              <a:rPr lang="zh-CN" altLang="en-US" sz="1600">
                <a:sym typeface="+mn-ea"/>
              </a:rPr>
              <a:t>score</a:t>
            </a:r>
            <a:r>
              <a:rPr lang="zh-CN" altLang="en-US" sz="1600">
                <a:sym typeface="+mn-ea"/>
              </a:rPr>
              <a:t>}</a:t>
            </a:r>
            <a:endParaRPr lang="zh-CN" altLang="en-US" sz="1600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90395" y="1431925"/>
            <a:ext cx="1992630" cy="5530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000" b="0" i="0">
                <a:solidFill>
                  <a:srgbClr val="060607"/>
                </a:solidFill>
                <a:latin typeface="-apple-system"/>
                <a:ea typeface="-apple-system"/>
              </a:rPr>
              <a:t>增加文章的词汇量，或使用更多多样化的词汇。</a:t>
            </a:r>
            <a:endParaRPr lang="zh-CN" altLang="en-US" sz="1000" b="0" i="0">
              <a:solidFill>
                <a:srgbClr val="060607"/>
              </a:solidFill>
              <a:latin typeface="-apple-system"/>
              <a:ea typeface="-apple-system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90395" y="2487930"/>
            <a:ext cx="1993265" cy="783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000" b="0" i="0">
                <a:solidFill>
                  <a:srgbClr val="060607"/>
                </a:solidFill>
                <a:latin typeface="-apple-system"/>
                <a:ea typeface="-apple-system"/>
              </a:rPr>
              <a:t>增加文章的词汇量，或使用更多多样化的词汇，包括一些长而难的词汇，以丰富文章的词汇。</a:t>
            </a:r>
            <a:endParaRPr lang="zh-CN" altLang="en-US" sz="1600" b="0" i="0">
              <a:solidFill>
                <a:srgbClr val="060607"/>
              </a:solidFill>
              <a:latin typeface="-apple-system"/>
              <a:ea typeface="-apple-system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90395" y="3649345"/>
            <a:ext cx="1845310" cy="553085"/>
          </a:xfrm>
          <a:prstGeom prst="rect">
            <a:avLst/>
          </a:prstGeom>
        </p:spPr>
        <p:txBody>
          <a:bodyPr wrap="square">
            <a:spAutoFit/>
          </a:bodyPr>
          <a:p>
            <a:pPr marL="0" algn="just" fontAlgn="base">
              <a:lnSpc>
                <a:spcPts val="1800"/>
              </a:lnSpc>
              <a:buClrTx/>
              <a:buSzTx/>
              <a:buFont typeface="Arial" panose="020B0604020202020204"/>
              <a:buNone/>
            </a:pPr>
            <a:r>
              <a:rPr lang="zh-CN" altLang="en-US" sz="1000" b="0" i="0">
                <a:solidFill>
                  <a:srgbClr val="060607"/>
                </a:solidFill>
                <a:latin typeface="-apple-system"/>
                <a:ea typeface="-apple-system"/>
              </a:rPr>
              <a:t>减少文章的词汇量，或使用更少的词汇。</a:t>
            </a:r>
            <a:endParaRPr lang="zh-CN" altLang="en-US" sz="1000" b="0" i="0">
              <a:solidFill>
                <a:srgbClr val="060607"/>
              </a:solidFill>
              <a:latin typeface="-apple-system"/>
              <a:ea typeface="-apple-system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18335" y="4445000"/>
            <a:ext cx="1817370" cy="783590"/>
          </a:xfrm>
          <a:prstGeom prst="rect">
            <a:avLst/>
          </a:prstGeom>
        </p:spPr>
        <p:txBody>
          <a:bodyPr wrap="square">
            <a:spAutoFit/>
          </a:bodyPr>
          <a:p>
            <a:pPr marL="0" algn="just" fontAlgn="base">
              <a:lnSpc>
                <a:spcPts val="1800"/>
              </a:lnSpc>
              <a:buClrTx/>
              <a:buSzTx/>
              <a:buFont typeface="Arial" panose="020B0604020202020204"/>
              <a:buNone/>
            </a:pPr>
            <a:r>
              <a:rPr lang="zh-CN" altLang="en-US" sz="1000" b="0" i="0">
                <a:solidFill>
                  <a:srgbClr val="060607"/>
                </a:solidFill>
                <a:latin typeface="-apple-system"/>
                <a:ea typeface="-apple-system"/>
              </a:rPr>
              <a:t>减少文章的词汇量，并减少使用长难词汇和生僻词汇，使文章更简单。</a:t>
            </a:r>
            <a:endParaRPr lang="zh-CN" altLang="en-US" sz="1000" b="0" i="0">
              <a:solidFill>
                <a:srgbClr val="060607"/>
              </a:solidFill>
              <a:latin typeface="-apple-system"/>
              <a:ea typeface="-apple-system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88990" y="1496060"/>
            <a:ext cx="2411730" cy="3219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000" b="0" i="0">
                <a:solidFill>
                  <a:srgbClr val="060607"/>
                </a:solidFill>
                <a:latin typeface="-apple-system"/>
                <a:ea typeface="-apple-system"/>
              </a:rPr>
              <a:t>增加文章的连接词。</a:t>
            </a:r>
            <a:endParaRPr lang="zh-CN" altLang="en-US" sz="1000" b="0" i="0">
              <a:solidFill>
                <a:srgbClr val="060607"/>
              </a:solidFill>
              <a:latin typeface="-apple-system"/>
              <a:ea typeface="-apple-system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96610" y="2464435"/>
            <a:ext cx="1888490" cy="783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000" b="0" i="0">
                <a:solidFill>
                  <a:srgbClr val="060607"/>
                </a:solidFill>
                <a:latin typeface="-apple-system"/>
                <a:ea typeface="-apple-system"/>
              </a:rPr>
              <a:t>增加文章的连接词，并增加更高级的连接句子，例如使用一些从句。</a:t>
            </a:r>
            <a:endParaRPr lang="zh-CN" altLang="en-US" sz="1600" b="0" i="0">
              <a:solidFill>
                <a:srgbClr val="060607"/>
              </a:solidFill>
              <a:latin typeface="-apple-system"/>
              <a:ea typeface="-apple-system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39790" y="3592830"/>
            <a:ext cx="2364740" cy="321945"/>
          </a:xfrm>
          <a:prstGeom prst="rect">
            <a:avLst/>
          </a:prstGeom>
        </p:spPr>
        <p:txBody>
          <a:bodyPr wrap="square">
            <a:spAutoFit/>
          </a:bodyPr>
          <a:p>
            <a:pPr marL="0" algn="just" fontAlgn="base">
              <a:lnSpc>
                <a:spcPts val="1800"/>
              </a:lnSpc>
              <a:buClrTx/>
              <a:buSzTx/>
              <a:buFont typeface="Arial" panose="020B0604020202020204"/>
              <a:buNone/>
            </a:pPr>
            <a:r>
              <a:rPr lang="zh-CN" altLang="en-US" sz="1000" b="0" i="0">
                <a:solidFill>
                  <a:srgbClr val="060607"/>
                </a:solidFill>
                <a:latin typeface="-apple-system"/>
                <a:ea typeface="-apple-system"/>
              </a:rPr>
              <a:t>减少文章的连接词。</a:t>
            </a:r>
            <a:endParaRPr lang="zh-CN" altLang="en-US" sz="1000" b="0" i="0">
              <a:solidFill>
                <a:srgbClr val="060607"/>
              </a:solidFill>
              <a:latin typeface="-apple-system"/>
              <a:ea typeface="-apple-system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939790" y="4360545"/>
            <a:ext cx="1808480" cy="5530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000" b="0" i="0">
                <a:solidFill>
                  <a:srgbClr val="060607"/>
                </a:solidFill>
                <a:latin typeface="-apple-system"/>
                <a:ea typeface="-apple-system"/>
              </a:rPr>
              <a:t>减少连接词的使用，并减少使用高级连接句子。</a:t>
            </a:r>
            <a:endParaRPr lang="zh-CN" altLang="en-US" sz="1600" b="0" i="0">
              <a:solidFill>
                <a:srgbClr val="060607"/>
              </a:solidFill>
              <a:latin typeface="-apple-system"/>
              <a:ea typeface="-apple-system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762490" y="1464310"/>
            <a:ext cx="2051050" cy="101473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000" b="0" i="0">
                <a:solidFill>
                  <a:srgbClr val="060607"/>
                </a:solidFill>
                <a:latin typeface="-apple-system"/>
                <a:ea typeface="-apple-system"/>
              </a:rPr>
              <a:t>减少一些语法错误，例如拼写错误、主谓不一致、时态使用不当、冠词误用等。但确保这些错误仍然存在。</a:t>
            </a:r>
            <a:endParaRPr lang="zh-CN" altLang="en-US" sz="1000" b="0" i="0">
              <a:solidFill>
                <a:srgbClr val="060607"/>
              </a:solidFill>
              <a:latin typeface="-apple-system"/>
              <a:ea typeface="-apple-system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62490" y="2487930"/>
            <a:ext cx="2051685" cy="101473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000" b="0" i="0">
                <a:solidFill>
                  <a:srgbClr val="060607"/>
                </a:solidFill>
                <a:latin typeface="-apple-system"/>
                <a:ea typeface="-apple-system"/>
              </a:rPr>
              <a:t>减少大量语法错误，例如拼写错误、主谓不一致、时态使用不当、冠词误用等。但确保这些错误仍然存在。</a:t>
            </a:r>
            <a:endParaRPr lang="zh-CN" altLang="en-US" sz="1000" b="0" i="0">
              <a:solidFill>
                <a:srgbClr val="060607"/>
              </a:solidFill>
              <a:latin typeface="-apple-system"/>
              <a:ea typeface="-apple-system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801225" y="3649345"/>
            <a:ext cx="1921510" cy="783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000" b="0" i="0">
                <a:solidFill>
                  <a:srgbClr val="060607"/>
                </a:solidFill>
                <a:latin typeface="-apple-system"/>
                <a:ea typeface="-apple-system"/>
              </a:rPr>
              <a:t>增加一些语法错误，例如拼写错误、主谓不一致、时态使用不当、冠词误用等。</a:t>
            </a:r>
            <a:endParaRPr lang="zh-CN" altLang="en-US" sz="1000" b="0" i="0">
              <a:solidFill>
                <a:srgbClr val="060607"/>
              </a:solidFill>
              <a:latin typeface="-apple-system"/>
              <a:ea typeface="-apple-system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801225" y="4445000"/>
            <a:ext cx="1921510" cy="7835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fontAlgn="base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Font typeface="Arial" panose="020B0604020202020204"/>
              <a:buNone/>
            </a:pPr>
            <a:r>
              <a:rPr lang="zh-CN" altLang="en-US" sz="1000" b="0" i="0">
                <a:solidFill>
                  <a:srgbClr val="060607"/>
                </a:solidFill>
                <a:latin typeface="-apple-system"/>
                <a:ea typeface="-apple-system"/>
              </a:rPr>
              <a:t>增加大量语法错误，例如拼写错误、主谓不一致、时态使用不当、冠词误用等。</a:t>
            </a:r>
            <a:endParaRPr lang="zh-CN" altLang="en-US" sz="1000" b="0" i="0">
              <a:solidFill>
                <a:srgbClr val="060607"/>
              </a:solidFill>
              <a:latin typeface="-apple-system"/>
              <a:ea typeface="-apple-syste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WPS 演示</Application>
  <PresentationFormat>宽屏</PresentationFormat>
  <Paragraphs>55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9" baseType="lpstr">
      <vt:lpstr>Arial</vt:lpstr>
      <vt:lpstr>宋体</vt:lpstr>
      <vt:lpstr>Wingdings</vt:lpstr>
      <vt:lpstr>楷体</vt:lpstr>
      <vt:lpstr>Times New Roman</vt:lpstr>
      <vt:lpstr>等线</vt:lpstr>
      <vt:lpstr>微软雅黑</vt:lpstr>
      <vt:lpstr>Arial Unicode MS</vt:lpstr>
      <vt:lpstr>等线 Light</vt:lpstr>
      <vt:lpstr>Calibri</vt:lpstr>
      <vt:lpstr>-apple-system</vt:lpstr>
      <vt:lpstr>Arial</vt:lpstr>
      <vt:lpstr>ESRI AMFM Electric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王文朗</dc:creator>
  <cp:lastModifiedBy>Noboby know why</cp:lastModifiedBy>
  <cp:revision>50</cp:revision>
  <dcterms:created xsi:type="dcterms:W3CDTF">2025-03-19T01:09:00Z</dcterms:created>
  <dcterms:modified xsi:type="dcterms:W3CDTF">2025-04-08T05:49:49Z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FE2FD89583534302B9BB27778912B317_12</vt:lpwstr>
  </property>
  <property fmtid="{D5CDD505-2E9C-101B-9397-08002B2CF9AE}" pid="3" name="KSOProductBuildVer">
    <vt:lpwstr>2052-12.1.0.20305</vt:lpwstr>
  </property>
</Properties>
</file>